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751" r:id="rId89"/>
    <p:sldId id="268" r:id="rId90"/>
    <p:sldId id="269" r:id="rId91"/>
    <p:sldId id="710" r:id="rId92"/>
    <p:sldId id="970" r:id="rId93"/>
    <p:sldId id="971" r:id="rId94"/>
    <p:sldId id="972" r:id="rId95"/>
    <p:sldId id="739" r:id="rId96"/>
    <p:sldId id="738" r:id="rId97"/>
    <p:sldId id="734" r:id="rId98"/>
    <p:sldId id="876" r:id="rId99"/>
    <p:sldId id="675" r:id="rId100"/>
    <p:sldId id="676" r:id="rId101"/>
    <p:sldId id="677" r:id="rId102"/>
    <p:sldId id="678" r:id="rId103"/>
    <p:sldId id="674" r:id="rId104"/>
    <p:sldId id="679" r:id="rId105"/>
    <p:sldId id="877" r:id="rId106"/>
    <p:sldId id="87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5659"/>
  </p:normalViewPr>
  <p:slideViewPr>
    <p:cSldViewPr snapToGrid="0" snapToObjects="1">
      <p:cViewPr varScale="1">
        <p:scale>
          <a:sx n="123" d="100"/>
          <a:sy n="123" d="100"/>
        </p:scale>
        <p:origin x="616"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7/13/21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7/13/21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7/13/21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7/13/21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7/13/21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7/13/21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7/13/21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7/13/21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7/13/21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7/13/21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7/13/21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7/13/21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2.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0.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0.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102</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103</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sz="2400" dirty="0">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69" t="-9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104</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105</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106</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6677" y="1365479"/>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6677" y="1365479"/>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662268A6-D5D2-634E-9C85-8BCBDC2FD7E3}"/>
              </a:ext>
            </a:extLst>
          </p:cNvPr>
          <p:cNvGrpSpPr/>
          <p:nvPr/>
        </p:nvGrpSpPr>
        <p:grpSpPr>
          <a:xfrm>
            <a:off x="9436559" y="278640"/>
            <a:ext cx="2823414" cy="1353589"/>
            <a:chOff x="8820211" y="79668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8820211" y="14846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272156" y="205731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301060" y="195825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0733002" y="130557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284125" y="121241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9952428" y="131007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264462" y="149995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0451930" y="104394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371776" y="85447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040399" y="129805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0631551" y="149499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9573946" y="93035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345338" y="79668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119756" y="130232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Suppose we want to send voice over 100km of coax.</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SWR which is the ratio of the maximum to minimum output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=250</m:t>
                    </m:r>
                    <m:f>
                      <m:fPr>
                        <m:ctrlPr>
                          <a:rPr lang="en-US" sz="2000" b="0" i="1" smtClean="0">
                            <a:solidFill>
                              <a:srgbClr val="000000"/>
                            </a:solidFill>
                            <a:latin typeface="Cambria Math" panose="02040503050406030204" pitchFamily="18" charset="0"/>
                            <a:ea typeface="Calibri"/>
                            <a:cs typeface="Calibri"/>
                            <a:sym typeface="Calibri"/>
                          </a:rPr>
                        </m:ctrlPr>
                      </m:fPr>
                      <m:num>
                        <m:r>
                          <a:rPr lang="en-US" sz="2000" b="0" i="1" smtClean="0">
                            <a:solidFill>
                              <a:srgbClr val="000000"/>
                            </a:solidFill>
                            <a:latin typeface="Cambria Math" panose="02040503050406030204" pitchFamily="18" charset="0"/>
                            <a:ea typeface="Calibri"/>
                            <a:cs typeface="Calibri"/>
                            <a:sym typeface="Calibri"/>
                          </a:rPr>
                          <m:t>𝑛𝐻</m:t>
                        </m:r>
                      </m:num>
                      <m:den>
                        <m:r>
                          <a:rPr lang="en-US" sz="2000" b="0" i="1" smtClean="0">
                            <a:solidFill>
                              <a:srgbClr val="000000"/>
                            </a:solidFill>
                            <a:latin typeface="Cambria Math" panose="02040503050406030204" pitchFamily="18" charset="0"/>
                            <a:ea typeface="Calibri"/>
                            <a:cs typeface="Calibri"/>
                            <a:sym typeface="Calibri"/>
                          </a:rPr>
                          <m:t>𝑚</m:t>
                        </m:r>
                      </m:den>
                    </m:f>
                    <m:r>
                      <a:rPr lang="en-US" sz="2000" b="0" i="1" smtClean="0">
                        <a:solidFill>
                          <a:srgbClr val="000000"/>
                        </a:solidFill>
                        <a:latin typeface="Cambria Math" panose="02040503050406030204" pitchFamily="18" charset="0"/>
                        <a:ea typeface="Calibri"/>
                        <a:cs typeface="Calibri"/>
                        <a:sym typeface="Calibri"/>
                      </a:rPr>
                      <m:t>, </m:t>
                    </m:r>
                    <m:r>
                      <a:rPr lang="en-US" sz="2000" b="0" i="1" smtClean="0">
                        <a:solidFill>
                          <a:srgbClr val="000000"/>
                        </a:solidFill>
                        <a:latin typeface="Cambria Math" panose="02040503050406030204" pitchFamily="18" charset="0"/>
                        <a:ea typeface="Calibri"/>
                        <a:cs typeface="Calibri"/>
                        <a:sym typeface="Calibri"/>
                      </a:rPr>
                      <m:t>𝐶</m:t>
                    </m:r>
                    <m:r>
                      <a:rPr lang="en-US" sz="2000" b="0" i="1" smtClean="0">
                        <a:solidFill>
                          <a:srgbClr val="000000"/>
                        </a:solidFill>
                        <a:latin typeface="Cambria Math" panose="02040503050406030204" pitchFamily="18" charset="0"/>
                        <a:ea typeface="Calibri"/>
                        <a:cs typeface="Calibri"/>
                        <a:sym typeface="Calibri"/>
                      </a:rPr>
                      <m:t>=100</m:t>
                    </m:r>
                    <m:r>
                      <a:rPr lang="en-US" sz="2000" b="0" i="1" smtClean="0">
                        <a:solidFill>
                          <a:srgbClr val="000000"/>
                        </a:solidFill>
                        <a:latin typeface="Cambria Math" panose="02040503050406030204" pitchFamily="18" charset="0"/>
                        <a:ea typeface="Calibri"/>
                        <a:cs typeface="Calibri"/>
                        <a:sym typeface="Calibri"/>
                      </a:rPr>
                      <m:t>𝑝𝑓</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r>
                  <a:rPr lang="en-US" sz="2000" dirty="0">
                    <a:solidFill>
                      <a:srgbClr val="000000"/>
                    </a:solidFill>
                    <a:latin typeface="Calibri"/>
                    <a:ea typeface="Calibri"/>
                    <a:cs typeface="Calibri"/>
                    <a:sym typeface="Calibri"/>
                  </a:rPr>
                  <a:t> and the distributed resistance at voice is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1104" t="-929" r="-2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𝑅𝐺</m:t>
                    </m:r>
                    <m:r>
                      <a:rPr lang="en-US" sz="2000" b="0" i="1" smtClean="0">
                        <a:solidFill>
                          <a:srgbClr val="000000"/>
                        </a:solidFill>
                        <a:latin typeface="Cambria Math" panose="02040503050406030204" pitchFamily="18" charset="0"/>
                        <a:cs typeface="Calibri"/>
                        <a:sym typeface="Calibri"/>
                      </a:rPr>
                      <m:t>58</m:t>
                    </m:r>
                    <m:r>
                      <a:rPr lang="en-US" sz="2000" b="0" i="1" smtClean="0">
                        <a:solidFill>
                          <a:srgbClr val="000000"/>
                        </a:solidFill>
                        <a:latin typeface="Cambria Math" panose="02040503050406030204" pitchFamily="18" charset="0"/>
                        <a:cs typeface="Calibri"/>
                        <a:sym typeface="Calibri"/>
                      </a:rPr>
                      <m:t>𝑈</m:t>
                    </m:r>
                  </m:oMath>
                </a14:m>
                <a:r>
                  <a:rPr lang="en-US" sz="2000" dirty="0">
                    <a:solidFill>
                      <a:srgbClr val="000000"/>
                    </a:solidFill>
                    <a:latin typeface="Calibri"/>
                    <a:ea typeface="Calibri"/>
                    <a:cs typeface="Calibri"/>
                    <a:sym typeface="Calibri"/>
                  </a:rPr>
                  <a:t> has a capacitance of about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100 </m:t>
                    </m:r>
                    <m:r>
                      <a:rPr lang="en-US" sz="2000" b="0" i="1" smtClean="0">
                        <a:solidFill>
                          <a:srgbClr val="000000"/>
                        </a:solidFill>
                        <a:latin typeface="Cambria Math" panose="02040503050406030204" pitchFamily="18" charset="0"/>
                        <a:ea typeface="Calibri"/>
                        <a:cs typeface="Calibri"/>
                        <a:sym typeface="Calibri"/>
                      </a:rPr>
                      <m:t>𝑝𝐹</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𝑚</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Let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sz="2000" dirty="0">
                    <a:solidFill>
                      <a:srgbClr val="000000"/>
                    </a:solidFill>
                    <a:latin typeface="Calibri"/>
                    <a:ea typeface="Calibri"/>
                    <a:cs typeface="Calibri"/>
                    <a:sym typeface="Calibri"/>
                  </a:rPr>
                  <a:t> be the attenuation constant and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Derive an expression for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𝑔</m:t>
                            </m:r>
                          </m:sub>
                        </m:sSub>
                      </m:num>
                      <m:den>
                        <m:r>
                          <a:rPr lang="en-US" sz="2000" b="0" i="1" smtClean="0">
                            <a:solidFill>
                              <a:srgbClr val="000000"/>
                            </a:solidFill>
                            <a:latin typeface="Cambria Math" panose="02040503050406030204" pitchFamily="18" charset="0"/>
                            <a:cs typeface="Calibri"/>
                            <a:sym typeface="Calibri"/>
                          </a:rPr>
                          <m:t>𝑉</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use it to calculate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Find, as usual,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𝑢</m:t>
                        </m:r>
                      </m:sub>
                    </m:sSub>
                  </m:oMath>
                </a14:m>
                <a:r>
                  <a:rPr lang="en-US" sz="2000" dirty="0">
                    <a:solidFill>
                      <a:srgbClr val="000000"/>
                    </a:solidFill>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oMath>
                </a14:m>
                <a:endParaRPr lang="en-US" sz="2000"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Confirm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423" t="-493" r="-12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187" r="-148"/>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a:t>
            </a: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6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1082" t="-8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7184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718452"/>
              </a:xfrm>
              <a:prstGeom prst="rect">
                <a:avLst/>
              </a:prstGeom>
              <a:blipFill>
                <a:blip r:embed="rId5"/>
                <a:stretch>
                  <a:fillRect l="-2524" r="-12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0566424" cy="29834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0566424" cy="2983401"/>
              </a:xfrm>
              <a:prstGeom prst="rect">
                <a:avLst/>
              </a:prstGeom>
              <a:blipFill>
                <a:blip r:embed="rId3"/>
                <a:stretch>
                  <a:fillRect l="-840" t="-1277" r="-960" b="-2510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774891" y="1711953"/>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Gv</a:t>
            </a:r>
            <a:r>
              <a:rPr lang="en-US" sz="2000" dirty="0">
                <a:solidFill>
                  <a:srgbClr val="000000"/>
                </a:solidFill>
              </a:rPr>
              <a:t> at high frequency and 3dB </a:t>
            </a:r>
            <a:r>
              <a:rPr lang="en-US" sz="2000" dirty="0" err="1">
                <a:solidFill>
                  <a:srgbClr val="000000"/>
                </a:solidFill>
              </a:rPr>
              <a:t>rolloff</a:t>
            </a:r>
            <a:endParaRPr lang="en-US" sz="2000"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586"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43470" y="942176"/>
                <a:ext cx="6618705" cy="59315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43470" y="942176"/>
                <a:ext cx="6618705" cy="5931558"/>
              </a:xfrm>
              <a:prstGeom prst="rect">
                <a:avLst/>
              </a:prstGeom>
              <a:blipFill>
                <a:blip r:embed="rId3"/>
                <a:stretch>
                  <a:fillRect l="-1533" t="-64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467210"/>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253422"/>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962887"/>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962887"/>
                <a:ext cx="11611632" cy="4825566"/>
              </a:xfrm>
              <a:blipFill>
                <a:blip r:embed="rId3"/>
                <a:stretch>
                  <a:fillRect l="-547" t="-1047" r="-547" b="-18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424359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625963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395287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1216661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Tree>
    <p:extLst>
      <p:ext uri="{BB962C8B-B14F-4D97-AF65-F5344CB8AC3E}">
        <p14:creationId xmlns:p14="http://schemas.microsoft.com/office/powerpoint/2010/main" val="3718150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Tree>
    <p:extLst>
      <p:ext uri="{BB962C8B-B14F-4D97-AF65-F5344CB8AC3E}">
        <p14:creationId xmlns:p14="http://schemas.microsoft.com/office/powerpoint/2010/main" val="3464544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237832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230043"/>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cs typeface="Arial" panose="020B0604020202020204" pitchFamily="34" charset="0"/>
                      </a:rPr>
                      <m:t>B</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D</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𝐷</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dirty="0">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r>
                      <a:rPr lang="en-US" b="0" i="0">
                        <a:latin typeface="Cambria Math" panose="02040503050406030204" pitchFamily="18" charset="0"/>
                        <a:ea typeface="Cambria Math" panose="02040503050406030204" pitchFamily="18" charset="0"/>
                        <a:cs typeface="Arial" panose="020B0604020202020204" pitchFamily="34" charset="0"/>
                      </a:rPr>
                      <m:t>=</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B</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H</m:t>
                    </m:r>
                    <m:r>
                      <a:rPr lang="en-US" b="0" i="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j</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E</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dirty="0">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𝑗</m:t>
                    </m:r>
                    <m:r>
                      <a:rPr lang="en-US" b="0"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892" t="-15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98</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9745</Words>
  <Application>Microsoft Macintosh PowerPoint</Application>
  <PresentationFormat>Widescreen</PresentationFormat>
  <Paragraphs>1879</Paragraphs>
  <Slides>106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Morse</vt:lpstr>
      <vt:lpstr>Color codes</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327</cp:revision>
  <dcterms:created xsi:type="dcterms:W3CDTF">2021-07-06T18:24:07Z</dcterms:created>
  <dcterms:modified xsi:type="dcterms:W3CDTF">2021-07-13T22:11:34Z</dcterms:modified>
</cp:coreProperties>
</file>